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0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608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AD1E2-9272-4570-9727-B33822C7C47D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EA486-9F5B-4272-830D-8F9B0A876D7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34861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15764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11535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5638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5638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5638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02584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06257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62372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89855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69240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32974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55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25739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EA486-9F5B-4272-830D-8F9B0A876D74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1906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dátumu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/>
          </p:nvPr>
        </p:nvSpPr>
        <p:spPr>
          <a:xfrm>
            <a:off x="457200" y="685800"/>
            <a:ext cx="8077200" cy="5715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924F784A-9626-4D68-BF08-010E42DDE29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6" name="Zástupný symbol päty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10" name="Rovná spojnic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18. 10. 2014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124200"/>
            <a:ext cx="8305800" cy="1524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sk-SK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Vypracovala: Mgr. Silvia </a:t>
            </a:r>
            <a:r>
              <a:rPr lang="sk-SK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Mariašová</a:t>
            </a:r>
            <a:endParaRPr lang="sk-SK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2286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k-SK" sz="9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Zlomky</a:t>
            </a:r>
            <a:br>
              <a:rPr lang="sk-SK" sz="9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sk-SK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648200"/>
            <a:ext cx="2743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AutoShape 4" descr="data:image/jpeg;base64,/9j/4AAQSkZJRgABAQAAAQABAAD/2wCEAAkGBhAPERMSEBASFBUWEBkVERcYEhISFBgUFhAXFBQWFhcZJzIgGB0jGxYUHy8gJSkqLCwtFR8xNTw2NSYrOCkBCQoKDgwOGg8PGjQlHyQsLS8sKjI2KSwtMiwsLS4uNS8sMCk2KSwsLC0sLC8tLCwpLC8sKTQsLCwtLC8pLDQsLP/AABEIAIsA3QMBIgACEQEDEQH/xAAbAAEAAgMBAQAAAAAAAAAAAAAABAUCAwYBB//EAEkQAAEDAgIECAgLBwMFAAAAAAEAAgMEESExBRJBUQYTMmFxgZPSFRYiM1NykbEUI0JSVGJzdKGy0QckNJKUs7Q1Y4JDVYPBwv/EABsBAAEFAQEAAAAAAAAAAAAAAAABAgMEBgUH/8QAOBEAAQIDAgsFCAIDAAAAAAAAAQACAwQRITEFBhJBUXGBkaGx0RMyU2HBFRYiMzRyovBi4UJS0v/aAAwDAQACEQMRAD8A+4oiIQiIiEIiLCaZrGlz3BrWglxJAAAFySTgABtQhZoufqOHFILcU8z3Ia0xDXjJOAHHeaGNhbWvcrB+nq1/mqONmy81RZwPzgyJrg8Y5a7SbEYZqnHnpeX+a8BODSbgujRcm6LSD+XWtYNohp2tw+q6QuIPtXvgdxxfV1bzs+OMdhutGAD0nFcmLjLIsuJdqHWikEFy6tazOz5zfaFybuDFO43fxr3H5Tp5i7mF9bYnilQbaKmJ2kwROcecuIuTznFUn41y47rHHcOqd2B0rqJ9IRRtc+SWNrWi7nOe1rQN5JwAVb46aN/7hR/1UHeVbT8GqKNwfHSU7HNN2ubBE1wO8EC4VhIMD0H3KF2Nra0bC409Cl7DzWx/DLRwJBr6MEGxBqYAQf5lJoNPUtRrcRUwS6ttbUmjktfK+qcMiqfQw/d4fsm/lCyrtEU9Rbj4IpdW+rxkbJLXztrA2yCc/GoMiFhhXEiuVo2eqTsKi9dD8IZ85v8AMFm1wOINx7VyHilo/wCg0v8ATw91eeKlHsh1Rsa18kbR6rWkNb1BPbjZA/yhnh/SOwOldii5PwIAMKirG795lNt2BNj1oaKsb5vSEvPxkUMvRbAW2q3DxnkXG2o1jpVNMFy6xFzLNKaRj5UdLOL3u18tK4DcGESBx59Zo2c63s4Whvn6WoiG/UbO3r4kuIxwyXUg4Vk41jIo5c6JhY4XhX6KJo/S1PUgmnnilDTZxjkZIAbXsdU4HmKlropiIiIQiIiEIiLCaZrGlz3BrWglziQAABckk4AAbUIWaqtI8I4YXmIa0s1r8VGA54vydf5MYOwvIvY2vYqsnr6mrJDL08F8HYtqZANoB800k7fKs3Ia2G+jomQt1IxYXvmXEk5lzji485N1l8JYxwZasOB8btP+I67N6nZBJtKizVOkZzy4qVhNwGDjpwNxe74sHbg02ta5zWMfB2C4dIHzOaQWume6YhzTdrmh/ktcNjgAVZosXNYYnJqx77NAsHC/bVWGw2tuC8ewEEEXBFiDiCDmCofg8s8y8s3NPlR2vkGnkjospqLnsivZYDZovG42J9FBOkHR+fZqj57fKj6TtZz3FhvUxjw4AtIIIuCDcEHIg7VkoZ0bqkmJ5jJJJHKYSc7sOW/CykrCiX/CdpHqRx1BJaFMRQhWvZ52M2+cy729beUPYVKhma9ocxwc05EEEHoIzUb4L2Cpu03jeOV6WqzWMmR6D7lksZMj0H3KMXoUXQ38PD9k38oUxQ9Dfw8P2TfyhTFPNfPf9x5pG3BERYTTNY0ue4NaBckkAAbyTkoACTQJVmih+EC/zUbnby4GNvtcLnqCfBJH+clIB+SzyRbndyj0iyn7At+YcnnuFu+iSuhbKnSEcZDXHyiLhoBe8jfqtxtsvliFqEs7+SwRjYXHWdb1BgPb1LfTUbIgQxoFzdxzJNrXcTi422lbkpfCZ3G18z0Fm8lFCqyfg9DKdeYcY+1mv5D2g5tY9lnMB2gHHavBSVkONPVlw+ZUNM7b7w8EPG02uRgMsb2iKzAwpNy5rDiEeWbddwSFjTeFph4WCOwrYjT75NbjKfZ/1bDU6XhowOOV78G+SplXspJabGjcLbYZHPMNr/IIuYiNgb5Nha2RbrMH4zteQyaFP5C7aM2zgq74NO6uqRQNEaXbUtJDXMe02ljdbXY62RtgRucLgjJT1smuDhVpqCq6Lm9KVBqajiQPioC18v1piGviZ6rWkPPO6O2Tl0i4vRtS901aIw1xbWva8ue5rr8WxzRg03Aa5tscty4uHo0SFJO7OwmgrdYb7921SQgC61XSKLxk/o4u1f3E4yf0cXav7i8w7B2kb29VdqpSKLxk/o4u1f3E4yf0cXav7iOwdpG9vVFVKRReMn9HF2r+4nGT+ji7V/cR2DtI3t6oqpSKLxk/o4u1f3E4yf0cXav7iOwdpG9vVFVKUKbRjdYvjPFyHNzQLO9duTunPcQs+Mn9HF2r+4nGT+ji7V/cUkNsWGatI3tt1ito8ig0Kx+FSMwkjuPnsu4dbMx+K3MqGyMLmODhY4g36unmUaorZIxrPbC0bzM4f/CpK3SYedZkbda3nGSyRnruzy+gghX5bB0WbPwM2ggjbU2bDqCqzE5Blm5UV4A8/TSr7Q38PD9k38oWUukWNJaLvcM2sGsR02wGzPeuSptISBjRI0yMDRqt4wxsAAFg5rWkvy2kjmsrGn4Rua20dPEANglIA6gzBdGYxfmu0c8MyqkmwtAtOkmusUGtUzhmTaLYgssz9Fc3nk2CIbcpH9Q5I6TfoXsWiow4PdeR4Nw59nEHHk7GZnkgKq8ZpfQM7Z3cTxml9AztndxQ+x8JgUZDDR5OZzrU7So/buDvFHHouhRc94zS+gZ2zu4njNL6BnbO7ir+72EPD/JnVO9vYO8Ucei6FFz3jNL6BnbO7ieM0voGds7uI93sIeH+TOqPb2DvFHHouhRc94zS+gZ2zu4njNL6BnbO7iPd7CHh/kzqj29g7xRx6LoUXPeM0voGds7uJ4zS+gZ2zu4j3ewh4f5M6o9vYO8Ucein6Veac/C2ZxNPGjY+n1g6UW2uaGlzTsNxk51+qY8EAjIi461wFZwpcI3mSCPUDCX3lc4aoaS641McL4K6/ZrPI/RtOZXve8cYxxfbX+LqJIwDYm9g0C9zktngCXm5aC6FMtoAfhtBvvFhP6U5k9LTRrAfWl9/qunXz1spppqmpx4s1cjKkAE2aHAsnt9S7g7bquBJtGAvoS5TRHKqvvsvvCbjK/JkwSKjKFRsKtwe8p8UrXAOaQQQC0ggggi4IIzCyVN4LfS+VSC8dyTT3a1mOZhcR8Wb46t9TlYAm6k6P05DO4sDtSVvLifZsrdxLNx2EXBXm7oVmUy0cRrH6PNXKqwREUKVERaKqvjiF5Htb14nmAzPUnsY55yWCp0BISAKlb14TbEqgqeEzjhDFb60mHsYMT1luarZ53yece53New9gw2LQyuLk1FtifAPO07h60WencY5KWsa7Ldobbxu3V1LoarT0MdwCXuGxo1vach1lU9RpyokytE3mOu89LiLN6ADlmobWgZCy9WplMAykvaRlHSel2+qx85jTNx6thfAPK07+gCxc251jidpOJ9pXpXq8K7jQGigWZfFfFflPJJ0m1a6bkN9Ue5ZPhB6d4wPtWNNyG+qPctqeb1LGe5kd5aaGp5rSC9uflDfk72ZHqstjJAcislg+IHMdeR9qS9Ny2RO+KHSOlg3UWaLTZ7frDqDv0P4LNkoPTtBwKKJHQSBlNtGkeucbRqWaIiRQIiIhCItNTVxxN1pHtY3e5waPaVE46SowYHxM+eQA9w2ajTfVvvcL2wAubtRSNhlwrcNP76LCvlE7jTsxGBqCMmtuDxZt8p4vhsbcnMB3ffs+H7k37xU/wCfOuNpKJkLNSNthid5JOJJJxJJxJOJXZ/s/wD4Jv3ip/z51IxbDFlwMV7W3Aet/wC/2ujXKaI5VV99l94XVrlNEcqq++y+8LOY0fQj7hyK3kDvKxUPSWh4KkATRtfq4sOTmG4N2OGLDgMQRkFMRebtcWmrTQq4qF2iayC3wWpD2g+bqAZAG52bK34wHZdxcADkUruFJp2a09NLGb2Fyx0d8Ti9hNgACSbYK+VJwnyh+0P9ty62DWsm5pkKM0EHYbic1OqqTsUy8vEitva0ncFUt4SOqReOeMtx804OGeRdcnm2dS0iMXJ2nM5k9aiVuhYJjeSJpd84eS/DLyxj+K0u0IR5upqGf+TjBcZEh4PNcXAK9KgSsGXFITQNX7avJJvCEWdNYsU6jcN3/KtEVXxFYzkzQyY5PjdG482uw2HTqFZCsqhyqZrvUnBHXrhp/BWFQ7H/AFcDtpzorJFXeFZByqWe/wBXi3j2hyeHI9rZwdo+DVBt1hpB6ilok7CJmFdVvJWK8Kr/AA7Dt40DaTT1DWjnLi2wHOcEPCKj+lU/bxfqiiUQIte6dxUym5DfVHuW1VkenqVgDXVMAIFiDNGCDuIJwWXh+nPIk4zeYmSTgcxMQIB5ilItU0zAimM/4Tecx0qxRV3h2L5s/wDS1XcTwxfk09Q4bDxYbfqeQ4dYCSig7CJnbTXZzVisHxA5j9faoJr6jZSHmvNEB12v/wC1ifhrvo0fXLPfq8jV/FJcnthvYahwHnUelSpuq5uR1huOB6jt6162objfybZ3wVf4Hld5yrmOyzBHELbchfrvdJNBwtIJa551g34x75RqnAizyRYgn2pb1aY2DFcGPNpztHOtAdwPmtnh6F3miZjuiHGDoLh5LTtsSCsH/C5TYatOyxufJllvcWsOQ0Z4nWPRmrMBepFT7Rre63fb0G8FV1LoOJjg9wMkgyfI4yPHq3wb/wAQFYoiFG+I55q41Xi7HgJCG6PpnY3khE7uZ9QTUPA5g6RwG2wF7nFceuz4Ef6bQ/cYP8dikYthioBWKft9VdrlNEcqq++y+8Lq1x/BsP1JnSG73VtQXC2qWj4Q5rGkb9QM6b32rNY0mkkB/Icit9A7ytkRF5sriKk4T5Q/aH+25XapOE+UP2h/tuXYwH9fD28iubhX6GN9juSpkRF6kvFEREQhEREIXiFerwoSi9a6bkN9Ue5bFrpuQ31R7ltSuvU8z85+s80RESKuiIiEItNTk312/mW5aanJvrt/MlberMp85utbkREirIiIhCLs+BH+m0P3GD/HYuD0jMWRSObygxxbt8rVOqANpJsLbV9E4M0D6ejpYZLF8dLFG+17azIWtda/OCpGLb4qtNIrs3w+qs1y08ZpKlwI+KqJNeN3zZi3y43etq6zTvLm4WbfqVqqqVkrCyRoc1wsQclUn5Jk7AMF+e46DpW1a7JNVVIq+p46j8410sHyZWhz5GDP45oGIA+WL8m7rXUqkq2TMD43BzTkR+IO4jIg4heVzuDpiSdkxW2ZjmOo+l6vNeHXLcqThPlD9of7bldqk4T5Q/aH+25WcB/Xw9vIqhhX6GN9juSpkRF6kvFEREQhEREIReFerwoSi9a6bkN9Ue5bVqpuQ31R7ltSuvKnmfnP1nmiIiRV0REQhFpqcm+u38y3LTU5N9dv5krb1ZlPnN1rciIkVZEWMkgaCXEAAXJJAAG8lbdFaOqK0/EsdHH8qaRjmi17ERNcLvcMc7NFsUXq5KSUebdkwW188w1leaP0a6snbC0fFtc19Q/YGh2s2MbdZxA6Bc7r/TFE0ZouKmjEcTbAYnG7nOObnH5TjtKlqYCi9OwdItkYAhNtN5OkoiIlXQRVFdwYgkcZGa0EpzkiLWOJ+u0gsk/5NOQ3BW6Jj2NiNLXioOYouXLvFZB52FszNr4NYP2XcYHXO3JrnnyTvAVFpvTsE3Fta+zmyeWx7XxPbeNwAcx4BB5ucL6Ko9ZQRTNLJY2SNIsQ5ocCLg2secA9QXGZgKVhR2x4VWkZs3G3imzIMeA+CT3gRXWF84BXq6qp4AUbrmJr6c74X6g7M3jwxwLbYnaq2o4CVDL8TVteAMGzQjXJ3GWIhoHREevNdjIWAj4sTLPluDhuPTiqdFIn0FXx3vSiQDbFMx1+hr9U26VCkdKw2kpKxp3ClmmH80Ic38U0ghcmJgmdh3wjst5VW1FCdpmBpIfIGOHKa8Oje07nMcA5p5iFmNKQemi7Rn6ptVTdLxWd5hGwqUvCtDNIwuIAljJOQD2k+xbi8bwlUeSQRULCm5DfVHuW1aaZw1G4jkj3LySuiabOkY07i9oP4pXXqaYaTGfQZzzW9FF8KQemi7Rn6rX4bp9kzCb2AB1iTe1gBiTfCwTapjYEV3daTsKnItLJZHGzaWsJOQNHUxgn1pGho6SQFMg0NXycmjczGx42WJnXZpdcJ1CVcZgmdeaCE7aKc6LStNTkPXb+ZXlPwHq3242pijHymxxOkdbe2R5DQemNwHOrKn/Z9Sjzzppz/uSANzvbUjDWbxycQ4gpwaartSeLs0IjXxCGgbTws4rjJtKQsOqZBrYeSPKdjl5Ixx2b1ZUWhqyoxjg4pvz59aM7L6sVtc7eVq3tniCu8odEU9OLQQRRDHBjGsztfLoHsUtLkLsS+LUrDNYhLuA4W8Vzmi+A1PHZ896iQWOtIBqNd/txclovlfWdldxIuujRE9aKHDZCbkMFBoCIiIUiIiIQiIiEIiIhCIiIQi8svUQheWULwHS/R4eyj/RTkQlrRV03B2ke0tdSwEEWI4pmXsUbxK0d9Cp+yarpEXpDbeqTxK0d9Cpz0xtJ9qk0/BqjjGqylgaLk24pmZOOxWSIQLLlB8B0v0aHso/0UxkYaAALACwAwAAyAGxZIhLUleWXqIhIiIiEIiIhCIiIQiIiE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30" name="AutoShape 6" descr="data:image/jpeg;base64,/9j/4AAQSkZJRgABAQAAAQABAAD/2wCEAAkGBhAPERMSEBASFBUWEBkVERcYEhISFBgUFhAXFBQWFhcZJzIgGB0jGxYUHy8gJSkqLCwtFR8xNTw2NSYrOCkBCQoKDgwOGg8PGjQlHyQsLS8sKjI2KSwtMiwsLS4uNS8sMCk2KSwsLC0sLC8tLCwpLC8sKTQsLCwtLC8pLDQsLP/AABEIAIsA3QMBIgACEQEDEQH/xAAbAAEAAgMBAQAAAAAAAAAAAAAABAUCAwYBB//EAEkQAAEDAgIECAgLBwMFAAAAAAEAAgMEESExBRJBUQYTMmFxgZPSFRYiM1NykbEUI0JSVGJzdKGy0QckNJKUs7Q1Y4JDVYPBwv/EABsBAAEFAQEAAAAAAAAAAAAAAAABAgMEBgUH/8QAOBEAAQIDAgsFCAIDAAAAAAAAAQACAwQRITEFBhJBUXGBkaGx0RMyU2HBFRYiMzRyovBi4UJS0v/aAAwDAQACEQMRAD8A+4oiIQiIiEIiLCaZrGlz3BrWglxJAAAFySTgABtQhZoufqOHFILcU8z3Ia0xDXjJOAHHeaGNhbWvcrB+nq1/mqONmy81RZwPzgyJrg8Y5a7SbEYZqnHnpeX+a8BODSbgujRcm6LSD+XWtYNohp2tw+q6QuIPtXvgdxxfV1bzs+OMdhutGAD0nFcmLjLIsuJdqHWikEFy6tazOz5zfaFybuDFO43fxr3H5Tp5i7mF9bYnilQbaKmJ2kwROcecuIuTznFUn41y47rHHcOqd2B0rqJ9IRRtc+SWNrWi7nOe1rQN5JwAVb46aN/7hR/1UHeVbT8GqKNwfHSU7HNN2ubBE1wO8EC4VhIMD0H3KF2Nra0bC409Cl7DzWx/DLRwJBr6MEGxBqYAQf5lJoNPUtRrcRUwS6ttbUmjktfK+qcMiqfQw/d4fsm/lCyrtEU9Rbj4IpdW+rxkbJLXztrA2yCc/GoMiFhhXEiuVo2eqTsKi9dD8IZ85v8AMFm1wOINx7VyHilo/wCg0v8ATw91eeKlHsh1Rsa18kbR6rWkNb1BPbjZA/yhnh/SOwOldii5PwIAMKirG795lNt2BNj1oaKsb5vSEvPxkUMvRbAW2q3DxnkXG2o1jpVNMFy6xFzLNKaRj5UdLOL3u18tK4DcGESBx59Zo2c63s4Whvn6WoiG/UbO3r4kuIxwyXUg4Vk41jIo5c6JhY4XhX6KJo/S1PUgmnnilDTZxjkZIAbXsdU4HmKlropiIiIQiIiEIiLCaZrGlz3BrWglziQAABckk4AAbUIWaqtI8I4YXmIa0s1r8VGA54vydf5MYOwvIvY2vYqsnr6mrJDL08F8HYtqZANoB800k7fKs3Ia2G+jomQt1IxYXvmXEk5lzji485N1l8JYxwZasOB8btP+I67N6nZBJtKizVOkZzy4qVhNwGDjpwNxe74sHbg02ta5zWMfB2C4dIHzOaQWume6YhzTdrmh/ktcNjgAVZosXNYYnJqx77NAsHC/bVWGw2tuC8ewEEEXBFiDiCDmCofg8s8y8s3NPlR2vkGnkjospqLnsivZYDZovG42J9FBOkHR+fZqj57fKj6TtZz3FhvUxjw4AtIIIuCDcEHIg7VkoZ0bqkmJ5jJJJHKYSc7sOW/CykrCiX/CdpHqRx1BJaFMRQhWvZ52M2+cy729beUPYVKhma9ocxwc05EEEHoIzUb4L2Cpu03jeOV6WqzWMmR6D7lksZMj0H3KMXoUXQ38PD9k38oUxQ9Dfw8P2TfyhTFPNfPf9x5pG3BERYTTNY0ue4NaBckkAAbyTkoACTQJVmih+EC/zUbnby4GNvtcLnqCfBJH+clIB+SzyRbndyj0iyn7At+YcnnuFu+iSuhbKnSEcZDXHyiLhoBe8jfqtxtsvliFqEs7+SwRjYXHWdb1BgPb1LfTUbIgQxoFzdxzJNrXcTi422lbkpfCZ3G18z0Fm8lFCqyfg9DKdeYcY+1mv5D2g5tY9lnMB2gHHavBSVkONPVlw+ZUNM7b7w8EPG02uRgMsb2iKzAwpNy5rDiEeWbddwSFjTeFph4WCOwrYjT75NbjKfZ/1bDU6XhowOOV78G+SplXspJabGjcLbYZHPMNr/IIuYiNgb5Nha2RbrMH4zteQyaFP5C7aM2zgq74NO6uqRQNEaXbUtJDXMe02ljdbXY62RtgRucLgjJT1smuDhVpqCq6Lm9KVBqajiQPioC18v1piGviZ6rWkPPO6O2Tl0i4vRtS901aIw1xbWva8ue5rr8WxzRg03Aa5tscty4uHo0SFJO7OwmgrdYb7921SQgC61XSKLxk/o4u1f3E4yf0cXav7i8w7B2kb29VdqpSKLxk/o4u1f3E4yf0cXav7iOwdpG9vVFVKRReMn9HF2r+4nGT+ji7V/cR2DtI3t6oqpSKLxk/o4u1f3E4yf0cXav7iOwdpG9vVFVKUKbRjdYvjPFyHNzQLO9duTunPcQs+Mn9HF2r+4nGT+ji7V/cUkNsWGatI3tt1ito8ig0Kx+FSMwkjuPnsu4dbMx+K3MqGyMLmODhY4g36unmUaorZIxrPbC0bzM4f/CpK3SYedZkbda3nGSyRnruzy+gghX5bB0WbPwM2ggjbU2bDqCqzE5Blm5UV4A8/TSr7Q38PD9k38oWUukWNJaLvcM2sGsR02wGzPeuSptISBjRI0yMDRqt4wxsAAFg5rWkvy2kjmsrGn4Rua20dPEANglIA6gzBdGYxfmu0c8MyqkmwtAtOkmusUGtUzhmTaLYgssz9Fc3nk2CIbcpH9Q5I6TfoXsWiow4PdeR4Nw59nEHHk7GZnkgKq8ZpfQM7Z3cTxml9AztndxQ+x8JgUZDDR5OZzrU7So/buDvFHHouhRc94zS+gZ2zu4njNL6BnbO7ir+72EPD/JnVO9vYO8Ucei6FFz3jNL6BnbO7ieM0voGds7uI93sIeH+TOqPb2DvFHHouhRc94zS+gZ2zu4njNL6BnbO7iPd7CHh/kzqj29g7xRx6LoUXPeM0voGds7uJ4zS+gZ2zu4j3ewh4f5M6o9vYO8Ucein6Veac/C2ZxNPGjY+n1g6UW2uaGlzTsNxk51+qY8EAjIi461wFZwpcI3mSCPUDCX3lc4aoaS641McL4K6/ZrPI/RtOZXve8cYxxfbX+LqJIwDYm9g0C9zktngCXm5aC6FMtoAfhtBvvFhP6U5k9LTRrAfWl9/qunXz1spppqmpx4s1cjKkAE2aHAsnt9S7g7bquBJtGAvoS5TRHKqvvsvvCbjK/JkwSKjKFRsKtwe8p8UrXAOaQQQC0ggggi4IIzCyVN4LfS+VSC8dyTT3a1mOZhcR8Wb46t9TlYAm6k6P05DO4sDtSVvLifZsrdxLNx2EXBXm7oVmUy0cRrH6PNXKqwREUKVERaKqvjiF5Htb14nmAzPUnsY55yWCp0BISAKlb14TbEqgqeEzjhDFb60mHsYMT1luarZ53yece53New9gw2LQyuLk1FtifAPO07h60WencY5KWsa7Ldobbxu3V1LoarT0MdwCXuGxo1vach1lU9RpyokytE3mOu89LiLN6ADlmobWgZCy9WplMAykvaRlHSel2+qx85jTNx6thfAPK07+gCxc251jidpOJ9pXpXq8K7jQGigWZfFfFflPJJ0m1a6bkN9Ue5ZPhB6d4wPtWNNyG+qPctqeb1LGe5kd5aaGp5rSC9uflDfk72ZHqstjJAcislg+IHMdeR9qS9Ny2RO+KHSOlg3UWaLTZ7frDqDv0P4LNkoPTtBwKKJHQSBlNtGkeucbRqWaIiRQIiIhCItNTVxxN1pHtY3e5waPaVE46SowYHxM+eQA9w2ajTfVvvcL2wAubtRSNhlwrcNP76LCvlE7jTsxGBqCMmtuDxZt8p4vhsbcnMB3ffs+H7k37xU/wCfOuNpKJkLNSNthid5JOJJJxJJxJOJXZ/s/wD4Jv3ip/z51IxbDFlwMV7W3Aet/wC/2ujXKaI5VV99l94XVrlNEcqq++y+8LOY0fQj7hyK3kDvKxUPSWh4KkATRtfq4sOTmG4N2OGLDgMQRkFMRebtcWmrTQq4qF2iayC3wWpD2g+bqAZAG52bK34wHZdxcADkUruFJp2a09NLGb2Fyx0d8Ti9hNgACSbYK+VJwnyh+0P9ty62DWsm5pkKM0EHYbic1OqqTsUy8vEitva0ncFUt4SOqReOeMtx804OGeRdcnm2dS0iMXJ2nM5k9aiVuhYJjeSJpd84eS/DLyxj+K0u0IR5upqGf+TjBcZEh4PNcXAK9KgSsGXFITQNX7avJJvCEWdNYsU6jcN3/KtEVXxFYzkzQyY5PjdG482uw2HTqFZCsqhyqZrvUnBHXrhp/BWFQ7H/AFcDtpzorJFXeFZByqWe/wBXi3j2hyeHI9rZwdo+DVBt1hpB6ilok7CJmFdVvJWK8Kr/AA7Dt40DaTT1DWjnLi2wHOcEPCKj+lU/bxfqiiUQIte6dxUym5DfVHuW1VkenqVgDXVMAIFiDNGCDuIJwWXh+nPIk4zeYmSTgcxMQIB5ilItU0zAimM/4Tecx0qxRV3h2L5s/wDS1XcTwxfk09Q4bDxYbfqeQ4dYCSig7CJnbTXZzVisHxA5j9faoJr6jZSHmvNEB12v/wC1ifhrvo0fXLPfq8jV/FJcnthvYahwHnUelSpuq5uR1huOB6jt6162objfybZ3wVf4Hld5yrmOyzBHELbchfrvdJNBwtIJa551g34x75RqnAizyRYgn2pb1aY2DFcGPNpztHOtAdwPmtnh6F3miZjuiHGDoLh5LTtsSCsH/C5TYatOyxufJllvcWsOQ0Z4nWPRmrMBepFT7Rre63fb0G8FV1LoOJjg9wMkgyfI4yPHq3wb/wAQFYoiFG+I55q41Xi7HgJCG6PpnY3khE7uZ9QTUPA5g6RwG2wF7nFceuz4Ef6bQ/cYP8dikYthioBWKft9VdrlNEcqq++y+8Lq1x/BsP1JnSG73VtQXC2qWj4Q5rGkb9QM6b32rNY0mkkB/Icit9A7ytkRF5sriKk4T5Q/aH+25XapOE+UP2h/tuXYwH9fD28iubhX6GN9juSpkRF6kvFEREQhEREIXiFerwoSi9a6bkN9Ue5bFrpuQ31R7ltSuvU8z85+s80RESKuiIiEItNTk312/mW5aanJvrt/MlberMp85utbkREirIiIhCLs+BH+m0P3GD/HYuD0jMWRSObygxxbt8rVOqANpJsLbV9E4M0D6ejpYZLF8dLFG+17azIWtda/OCpGLb4qtNIrs3w+qs1y08ZpKlwI+KqJNeN3zZi3y43etq6zTvLm4WbfqVqqqVkrCyRoc1wsQclUn5Jk7AMF+e46DpW1a7JNVVIq+p46j8410sHyZWhz5GDP45oGIA+WL8m7rXUqkq2TMD43BzTkR+IO4jIg4heVzuDpiSdkxW2ZjmOo+l6vNeHXLcqThPlD9of7bldqk4T5Q/aH+25WcB/Xw9vIqhhX6GN9juSpkRF6kvFEREQhEREIReFerwoSi9a6bkN9Ue5bVqpuQ31R7ltSuvKnmfnP1nmiIiRV0REQhFpqcm+u38y3LTU5N9dv5krb1ZlPnN1rciIkVZEWMkgaCXEAAXJJAAG8lbdFaOqK0/EsdHH8qaRjmi17ERNcLvcMc7NFsUXq5KSUebdkwW188w1leaP0a6snbC0fFtc19Q/YGh2s2MbdZxA6Bc7r/TFE0ZouKmjEcTbAYnG7nOObnH5TjtKlqYCi9OwdItkYAhNtN5OkoiIlXQRVFdwYgkcZGa0EpzkiLWOJ+u0gsk/5NOQ3BW6Jj2NiNLXioOYouXLvFZB52FszNr4NYP2XcYHXO3JrnnyTvAVFpvTsE3Fta+zmyeWx7XxPbeNwAcx4BB5ucL6Ko9ZQRTNLJY2SNIsQ5ocCLg2secA9QXGZgKVhR2x4VWkZs3G3imzIMeA+CT3gRXWF84BXq6qp4AUbrmJr6c74X6g7M3jwxwLbYnaq2o4CVDL8TVteAMGzQjXJ3GWIhoHREevNdjIWAj4sTLPluDhuPTiqdFIn0FXx3vSiQDbFMx1+hr9U26VCkdKw2kpKxp3ClmmH80Ic38U0ghcmJgmdh3wjst5VW1FCdpmBpIfIGOHKa8Oje07nMcA5p5iFmNKQemi7Rn6ptVTdLxWd5hGwqUvCtDNIwuIAljJOQD2k+xbi8bwlUeSQRULCm5DfVHuW1aaZw1G4jkj3LySuiabOkY07i9oP4pXXqaYaTGfQZzzW9FF8KQemi7Rn6rX4bp9kzCb2AB1iTe1gBiTfCwTapjYEV3daTsKnItLJZHGzaWsJOQNHUxgn1pGho6SQFMg0NXycmjczGx42WJnXZpdcJ1CVcZgmdeaCE7aKc6LStNTkPXb+ZXlPwHq3242pijHymxxOkdbe2R5DQemNwHOrKn/Z9Sjzzppz/uSANzvbUjDWbxycQ4gpwaartSeLs0IjXxCGgbTws4rjJtKQsOqZBrYeSPKdjl5Ixx2b1ZUWhqyoxjg4pvz59aM7L6sVtc7eVq3tniCu8odEU9OLQQRRDHBjGsztfLoHsUtLkLsS+LUrDNYhLuA4W8Vzmi+A1PHZ896iQWOtIBqNd/txclovlfWdldxIuujRE9aKHDZCbkMFBoCIiIUiIiIQiIiEIiIhCIiIQi8svUQheWULwHS/R4eyj/RTkQlrRV03B2ke0tdSwEEWI4pmXsUbxK0d9Cp+yarpEXpDbeqTxK0d9Cpz0xtJ9qk0/BqjjGqylgaLk24pmZOOxWSIQLLlB8B0v0aHso/0UxkYaAALACwAwAAyAGxZIhLUleWXqIhIiIiEIiIhCIiIQiIiE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	</a:t>
            </a: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5	  			4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2				3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3	  			7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7				3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9	  			2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8				4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Precvičme si to:</a:t>
            </a:r>
            <a:endParaRPr lang="sk-SK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Rovná spojnica 3"/>
          <p:cNvCxnSpPr/>
          <p:nvPr/>
        </p:nvCxnSpPr>
        <p:spPr>
          <a:xfrm>
            <a:off x="685800" y="1981200"/>
            <a:ext cx="457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>
            <a:off x="1219200" y="19050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1219200" y="20574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1600200" y="19812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4114800" y="1981200"/>
            <a:ext cx="457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5334000" y="1981200"/>
            <a:ext cx="609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4800600" y="20574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4800600" y="19050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762000" y="3429000"/>
            <a:ext cx="457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4114800" y="3429000"/>
            <a:ext cx="457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752600" y="34290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5334000" y="3429000"/>
            <a:ext cx="609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>
            <a:off x="1371600" y="3352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nica 17"/>
          <p:cNvCxnSpPr/>
          <p:nvPr/>
        </p:nvCxnSpPr>
        <p:spPr>
          <a:xfrm>
            <a:off x="1371600" y="35052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nica 18"/>
          <p:cNvCxnSpPr/>
          <p:nvPr/>
        </p:nvCxnSpPr>
        <p:spPr>
          <a:xfrm>
            <a:off x="4800600" y="3352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>
            <a:off x="4800600" y="35052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>
            <a:off x="685800" y="48006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ovná spojnica 25"/>
          <p:cNvCxnSpPr/>
          <p:nvPr/>
        </p:nvCxnSpPr>
        <p:spPr>
          <a:xfrm>
            <a:off x="4038600" y="48006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ovná spojnica 26"/>
          <p:cNvCxnSpPr/>
          <p:nvPr/>
        </p:nvCxnSpPr>
        <p:spPr>
          <a:xfrm>
            <a:off x="1828800" y="48006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nica 27"/>
          <p:cNvCxnSpPr/>
          <p:nvPr/>
        </p:nvCxnSpPr>
        <p:spPr>
          <a:xfrm>
            <a:off x="5257800" y="4800600"/>
            <a:ext cx="609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nica 29"/>
          <p:cNvCxnSpPr/>
          <p:nvPr/>
        </p:nvCxnSpPr>
        <p:spPr>
          <a:xfrm>
            <a:off x="1371600" y="47244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ovná spojnica 30"/>
          <p:cNvCxnSpPr/>
          <p:nvPr/>
        </p:nvCxnSpPr>
        <p:spPr>
          <a:xfrm>
            <a:off x="1371600" y="4876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ovná spojnica 31"/>
          <p:cNvCxnSpPr/>
          <p:nvPr/>
        </p:nvCxnSpPr>
        <p:spPr>
          <a:xfrm>
            <a:off x="4724400" y="47244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>
            <a:off x="4724400" y="4876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	</a:t>
            </a: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5	  15			4	    8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2	   6			3          6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3	    9			7	   49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7	   21			3	   21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9	     </a:t>
            </a:r>
            <a:r>
              <a:rPr lang="sk-SK" b="1" dirty="0" err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		2	   4</a:t>
            </a: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8	     </a:t>
            </a:r>
            <a:r>
              <a:rPr lang="sk-SK" b="1" dirty="0" err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			4	   8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Riešenie:</a:t>
            </a:r>
            <a:endParaRPr lang="sk-SK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Rovná spojnica 3"/>
          <p:cNvCxnSpPr/>
          <p:nvPr/>
        </p:nvCxnSpPr>
        <p:spPr>
          <a:xfrm>
            <a:off x="685800" y="1981200"/>
            <a:ext cx="457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>
            <a:off x="1219200" y="19050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1219200" y="20574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1600200" y="19812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4114800" y="1981200"/>
            <a:ext cx="457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5334000" y="1981200"/>
            <a:ext cx="609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4800600" y="20574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4800600" y="19050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762000" y="3429000"/>
            <a:ext cx="457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4114800" y="3429000"/>
            <a:ext cx="457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1752600" y="34290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5334000" y="3429000"/>
            <a:ext cx="609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>
            <a:off x="1371600" y="3352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nica 17"/>
          <p:cNvCxnSpPr/>
          <p:nvPr/>
        </p:nvCxnSpPr>
        <p:spPr>
          <a:xfrm>
            <a:off x="1371600" y="35052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nica 18"/>
          <p:cNvCxnSpPr/>
          <p:nvPr/>
        </p:nvCxnSpPr>
        <p:spPr>
          <a:xfrm>
            <a:off x="4800600" y="3352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>
            <a:off x="4800600" y="35052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>
            <a:off x="685800" y="48006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ovná spojnica 25"/>
          <p:cNvCxnSpPr/>
          <p:nvPr/>
        </p:nvCxnSpPr>
        <p:spPr>
          <a:xfrm>
            <a:off x="4038600" y="48006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ovná spojnica 26"/>
          <p:cNvCxnSpPr/>
          <p:nvPr/>
        </p:nvCxnSpPr>
        <p:spPr>
          <a:xfrm>
            <a:off x="1828800" y="4800600"/>
            <a:ext cx="533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nica 27"/>
          <p:cNvCxnSpPr/>
          <p:nvPr/>
        </p:nvCxnSpPr>
        <p:spPr>
          <a:xfrm>
            <a:off x="5257800" y="4800600"/>
            <a:ext cx="609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nica 29"/>
          <p:cNvCxnSpPr/>
          <p:nvPr/>
        </p:nvCxnSpPr>
        <p:spPr>
          <a:xfrm>
            <a:off x="1371600" y="47244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ovná spojnica 30"/>
          <p:cNvCxnSpPr/>
          <p:nvPr/>
        </p:nvCxnSpPr>
        <p:spPr>
          <a:xfrm>
            <a:off x="1371600" y="4876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ovná spojnica 31"/>
          <p:cNvCxnSpPr/>
          <p:nvPr/>
        </p:nvCxnSpPr>
        <p:spPr>
          <a:xfrm>
            <a:off x="4724400" y="47244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>
            <a:off x="4724400" y="4876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orovnajme zlomky:</a:t>
            </a:r>
            <a:endParaRPr lang="sk-SK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ph idx="1"/>
          </p:nvPr>
        </p:nvGraphicFramePr>
        <p:xfrm>
          <a:off x="2819400" y="1600200"/>
          <a:ext cx="3124200" cy="1752600"/>
        </p:xfrm>
        <a:graphic>
          <a:graphicData uri="http://schemas.openxmlformats.org/presentationml/2006/ole">
            <p:oleObj spid="_x0000_s31746" name="Equation" r:id="rId4" imgW="406080" imgH="393480" progId="Equation.3">
              <p:embed/>
            </p:oleObj>
          </a:graphicData>
        </a:graphic>
      </p:graphicFrame>
      <p:pic>
        <p:nvPicPr>
          <p:cNvPr id="2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3657600"/>
            <a:ext cx="1962150" cy="1857375"/>
          </a:xfrm>
          <a:prstGeom prst="rect">
            <a:avLst/>
          </a:prstGeom>
          <a:noFill/>
        </p:spPr>
      </p:pic>
      <p:pic>
        <p:nvPicPr>
          <p:cNvPr id="3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3657600"/>
            <a:ext cx="1952625" cy="185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orovnajme zlomky:</a:t>
            </a:r>
            <a:endParaRPr lang="sk-SK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>
            <p:ph idx="1"/>
          </p:nvPr>
        </p:nvGraphicFramePr>
        <p:xfrm>
          <a:off x="2667000" y="1752600"/>
          <a:ext cx="3581400" cy="1752600"/>
        </p:xfrm>
        <a:graphic>
          <a:graphicData uri="http://schemas.openxmlformats.org/presentationml/2006/ole">
            <p:oleObj spid="_x0000_s32771" name="Equation" r:id="rId4" imgW="418918" imgH="393529" progId="Equation.3">
              <p:embed/>
            </p:oleObj>
          </a:graphicData>
        </a:graphic>
      </p:graphicFrame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3810000"/>
            <a:ext cx="1774825" cy="2236787"/>
          </a:xfrm>
          <a:prstGeom prst="rect">
            <a:avLst/>
          </a:prstGeom>
          <a:noFill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3810000"/>
            <a:ext cx="1728787" cy="2160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Arial Black" pitchFamily="34" charset="0"/>
              </a:rPr>
              <a:t>Porovnajme zlomky:</a:t>
            </a:r>
            <a:endParaRPr lang="cs-CZ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438401" y="1844675"/>
          <a:ext cx="3068638" cy="863600"/>
        </p:xfrm>
        <a:graphic>
          <a:graphicData uri="http://schemas.openxmlformats.org/presentationml/2006/ole">
            <p:oleObj spid="_x0000_s33794" name="Rovnica" r:id="rId3" imgW="444240" imgH="393480" progId="Equation.3">
              <p:embed/>
            </p:oleObj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2590800" y="3505200"/>
          <a:ext cx="504825" cy="1512888"/>
        </p:xfrm>
        <a:graphic>
          <a:graphicData uri="http://schemas.openxmlformats.org/presentationml/2006/ole">
            <p:oleObj spid="_x0000_s33795" name="Equation" r:id="rId4" imgW="152334" imgH="393529" progId="Equation.3">
              <p:embed/>
            </p:oleObj>
          </a:graphicData>
        </a:graphic>
      </p:graphicFrame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4495800" y="3352800"/>
          <a:ext cx="647700" cy="1511300"/>
        </p:xfrm>
        <a:graphic>
          <a:graphicData uri="http://schemas.openxmlformats.org/presentationml/2006/ole">
            <p:oleObj spid="_x0000_s33796" name="Equation" r:id="rId5" imgW="190417" imgH="393529" progId="Equation.3">
              <p:embed/>
            </p:oleObj>
          </a:graphicData>
        </a:graphic>
      </p:graphicFrame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3352800" y="3733800"/>
            <a:ext cx="1219200" cy="838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3276600" y="3733801"/>
            <a:ext cx="1066800" cy="838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362200" y="5334000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400" b="1" dirty="0">
                <a:solidFill>
                  <a:schemeClr val="bg1"/>
                </a:solidFill>
                <a:latin typeface="Arial Black" pitchFamily="34" charset="0"/>
              </a:rPr>
              <a:t>7.11</a:t>
            </a:r>
            <a:endParaRPr lang="cs-CZ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495800" y="5334000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400" b="1" dirty="0">
                <a:solidFill>
                  <a:schemeClr val="bg1"/>
                </a:solidFill>
                <a:latin typeface="Arial Black" pitchFamily="34" charset="0"/>
              </a:rPr>
              <a:t>8.9</a:t>
            </a:r>
            <a:endParaRPr lang="cs-CZ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581400" y="53340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Arial Black" pitchFamily="34" charset="0"/>
              </a:rPr>
              <a:t>&gt;</a:t>
            </a:r>
            <a:endParaRPr lang="cs-CZ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sk-SK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Ďakujem</a:t>
            </a:r>
          </a:p>
          <a:p>
            <a:pPr>
              <a:buNone/>
            </a:pPr>
            <a:r>
              <a:rPr lang="sk-SK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 pozornosť !!!</a:t>
            </a:r>
            <a:endParaRPr lang="sk-SK" sz="6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k-SK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KONIEC</a:t>
            </a:r>
            <a:endParaRPr lang="sk-SK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1" y="3429000"/>
            <a:ext cx="3886200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429000"/>
            <a:ext cx="4014787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k-SK" sz="96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sk-SK" sz="24400" dirty="0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r>
              <a:rPr lang="sk-SK" sz="9600" dirty="0" smtClean="0">
                <a:solidFill>
                  <a:schemeClr val="bg1"/>
                </a:solidFill>
                <a:latin typeface="Arial Black" pitchFamily="34" charset="0"/>
              </a:rPr>
              <a:t>		</a:t>
            </a:r>
            <a:r>
              <a:rPr lang="sk-SK" sz="4800" dirty="0" smtClean="0">
                <a:solidFill>
                  <a:schemeClr val="bg1"/>
                </a:solidFill>
                <a:latin typeface="Arial Black" pitchFamily="34" charset="0"/>
              </a:rPr>
              <a:t>- </a:t>
            </a:r>
            <a:r>
              <a:rPr lang="sk-SK" sz="8000" dirty="0" smtClean="0">
                <a:solidFill>
                  <a:schemeClr val="bg1"/>
                </a:solidFill>
                <a:latin typeface="Arial Black" pitchFamily="34" charset="0"/>
              </a:rPr>
              <a:t>čitateľ</a:t>
            </a:r>
          </a:p>
          <a:p>
            <a:pPr>
              <a:buNone/>
            </a:pPr>
            <a:r>
              <a:rPr lang="sk-SK" sz="6500" dirty="0" smtClean="0">
                <a:solidFill>
                  <a:schemeClr val="bg1"/>
                </a:solidFill>
                <a:latin typeface="Arial Black" pitchFamily="34" charset="0"/>
              </a:rPr>
              <a:t>				</a:t>
            </a:r>
            <a:r>
              <a:rPr lang="sk-SK" sz="4800" dirty="0" smtClean="0">
                <a:solidFill>
                  <a:schemeClr val="bg1"/>
                </a:solidFill>
                <a:latin typeface="Arial Black" pitchFamily="34" charset="0"/>
              </a:rPr>
              <a:t>- </a:t>
            </a:r>
            <a:r>
              <a:rPr lang="sk-SK" sz="8000" dirty="0" smtClean="0">
                <a:solidFill>
                  <a:schemeClr val="bg1"/>
                </a:solidFill>
                <a:latin typeface="Arial Black" pitchFamily="34" charset="0"/>
              </a:rPr>
              <a:t>zlomková čiara</a:t>
            </a:r>
          </a:p>
          <a:p>
            <a:pPr>
              <a:buNone/>
            </a:pPr>
            <a:endParaRPr lang="sk-SK" sz="6600" dirty="0" smtClean="0">
              <a:solidFill>
                <a:schemeClr val="bg1"/>
              </a:solidFill>
              <a:latin typeface="Lucida Calligraphy" pitchFamily="66" charset="0"/>
            </a:endParaRPr>
          </a:p>
          <a:p>
            <a:pPr>
              <a:buNone/>
            </a:pPr>
            <a:r>
              <a:rPr lang="sk-SK" sz="96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244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3</a:t>
            </a:r>
            <a:r>
              <a:rPr lang="sk-SK" sz="96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		</a:t>
            </a:r>
            <a:r>
              <a:rPr lang="sk-SK" sz="44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- </a:t>
            </a:r>
            <a:r>
              <a:rPr lang="sk-SK" sz="80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menovateľ</a:t>
            </a:r>
            <a:r>
              <a:rPr lang="sk-SK" sz="9600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		</a:t>
            </a:r>
            <a:endParaRPr lang="sk-SK" sz="9600" dirty="0">
              <a:solidFill>
                <a:schemeClr val="bg1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k-SK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 čoho sa skladá zlomok?</a:t>
            </a:r>
            <a:endParaRPr lang="sk-SK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Rovná spojnica 4"/>
          <p:cNvCxnSpPr/>
          <p:nvPr/>
        </p:nvCxnSpPr>
        <p:spPr>
          <a:xfrm>
            <a:off x="533400" y="3505200"/>
            <a:ext cx="16764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77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k-SK" b="1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Čitateľ</a:t>
            </a:r>
            <a: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predstavuje číslo, koľko z celku vyberáme.</a:t>
            </a:r>
            <a:b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b="1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Menovateľ</a:t>
            </a:r>
            <a: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predstavuje číslo, na koľko častí sa celok delí.</a:t>
            </a:r>
            <a:b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b="1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Zlomková čiara </a:t>
            </a:r>
            <a: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nahrádza znamienko delenia.</a:t>
            </a:r>
            <a:br>
              <a:rPr lang="sk-SK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dirty="0" smtClean="0">
                <a:latin typeface="Arial" pitchFamily="34" charset="0"/>
                <a:cs typeface="Arial" pitchFamily="34" charset="0"/>
              </a:rPr>
              <a:t/>
            </a:r>
            <a:br>
              <a:rPr lang="sk-SK" dirty="0" smtClean="0">
                <a:latin typeface="Arial" pitchFamily="34" charset="0"/>
                <a:cs typeface="Arial" pitchFamily="34" charset="0"/>
              </a:rPr>
            </a:br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sk-SK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Zlomok upravíme na  základný tvar tak, 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že nájdeme najväčšie možné číslo, 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 Black" pitchFamily="34" charset="0"/>
              </a:rPr>
              <a:t>ktorým sa dá vydeliť čitateľ aj menovateľ.</a:t>
            </a:r>
            <a:endParaRPr lang="sk-SK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Úprava zlomku na základný tvar</a:t>
            </a:r>
            <a:b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sk-SK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457200" y="304800"/>
            <a:ext cx="8178800" cy="6172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sk-SK"/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468313" y="260350"/>
            <a:ext cx="82089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endParaRPr lang="cs-CZ" sz="3200" b="1" dirty="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164868" name="Object 4"/>
          <p:cNvGraphicFramePr>
            <a:graphicFrameLocks noChangeAspect="1"/>
          </p:cNvGraphicFramePr>
          <p:nvPr/>
        </p:nvGraphicFramePr>
        <p:xfrm>
          <a:off x="1541463" y="3929063"/>
          <a:ext cx="1878012" cy="1660525"/>
        </p:xfrm>
        <a:graphic>
          <a:graphicData uri="http://schemas.openxmlformats.org/presentationml/2006/ole">
            <p:oleObj spid="_x0000_s2058" name="Rovnice" r:id="rId4" imgW="444307" imgH="393529" progId="Equation.3">
              <p:embed/>
            </p:oleObj>
          </a:graphicData>
        </a:graphic>
      </p:graphicFrame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612775" y="762001"/>
            <a:ext cx="7991475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sk-SK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 základného tvaru upravujeme zlomky pomocou krátenia zlomkov.</a:t>
            </a:r>
            <a:r>
              <a:rPr lang="cs-CZ" sz="2400" b="1" dirty="0">
                <a:solidFill>
                  <a:srgbClr val="284C6A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2400" b="1" dirty="0">
                <a:solidFill>
                  <a:srgbClr val="284C6A"/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b="1" dirty="0">
                <a:solidFill>
                  <a:srgbClr val="284C6A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cs-CZ" sz="2400" b="1" dirty="0">
                <a:solidFill>
                  <a:srgbClr val="284C6A"/>
                </a:solidFill>
                <a:latin typeface="Arial" pitchFamily="34" charset="0"/>
                <a:cs typeface="Arial" pitchFamily="34" charset="0"/>
              </a:rPr>
            </a:br>
            <a:r>
              <a:rPr lang="sk-SK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Zlomok je v základnom tvare, keď čitateľ</a:t>
            </a:r>
            <a:br>
              <a:rPr lang="sk-SK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aj menovateľ sú čísla </a:t>
            </a:r>
            <a:r>
              <a:rPr lang="sk-SK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nesúdeliteľné</a:t>
            </a:r>
            <a:r>
              <a:rPr lang="sk-SK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br>
              <a:rPr lang="sk-SK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tzn. nedajú sa deliť žiadnym iným rovnakým číslom než číslom 1.</a:t>
            </a:r>
            <a:endParaRPr lang="sk-SK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4882" name="Rectangle 18"/>
          <p:cNvSpPr>
            <a:spLocks noChangeArrowheads="1"/>
          </p:cNvSpPr>
          <p:nvPr/>
        </p:nvSpPr>
        <p:spPr bwMode="auto">
          <a:xfrm>
            <a:off x="2468563" y="4165600"/>
            <a:ext cx="603250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:2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64883" name="Rectangle 19"/>
          <p:cNvSpPr>
            <a:spLocks noChangeArrowheads="1"/>
          </p:cNvSpPr>
          <p:nvPr/>
        </p:nvSpPr>
        <p:spPr bwMode="auto">
          <a:xfrm>
            <a:off x="2641600" y="5056188"/>
            <a:ext cx="60325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:2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164884" name="Object 20"/>
          <p:cNvGraphicFramePr>
            <a:graphicFrameLocks noChangeAspect="1"/>
          </p:cNvGraphicFramePr>
          <p:nvPr/>
        </p:nvGraphicFramePr>
        <p:xfrm>
          <a:off x="3419475" y="3933825"/>
          <a:ext cx="1503363" cy="1660525"/>
        </p:xfrm>
        <a:graphic>
          <a:graphicData uri="http://schemas.openxmlformats.org/presentationml/2006/ole">
            <p:oleObj spid="_x0000_s2059" name="Rovnice" r:id="rId5" imgW="355292" imgH="393359" progId="Equation.3">
              <p:embed/>
            </p:oleObj>
          </a:graphicData>
        </a:graphic>
      </p:graphicFrame>
      <p:sp>
        <p:nvSpPr>
          <p:cNvPr id="164885" name="Rectangle 21"/>
          <p:cNvSpPr>
            <a:spLocks noChangeArrowheads="1"/>
          </p:cNvSpPr>
          <p:nvPr/>
        </p:nvSpPr>
        <p:spPr bwMode="auto">
          <a:xfrm>
            <a:off x="4167188" y="4178300"/>
            <a:ext cx="603250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:3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64886" name="Rectangle 22"/>
          <p:cNvSpPr>
            <a:spLocks noChangeArrowheads="1"/>
          </p:cNvSpPr>
          <p:nvPr/>
        </p:nvSpPr>
        <p:spPr bwMode="auto">
          <a:xfrm>
            <a:off x="4181475" y="5068888"/>
            <a:ext cx="60325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:3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164887" name="Object 23"/>
          <p:cNvGraphicFramePr>
            <a:graphicFrameLocks noChangeAspect="1"/>
          </p:cNvGraphicFramePr>
          <p:nvPr/>
        </p:nvGraphicFramePr>
        <p:xfrm>
          <a:off x="4940300" y="3933825"/>
          <a:ext cx="1503363" cy="1660525"/>
        </p:xfrm>
        <a:graphic>
          <a:graphicData uri="http://schemas.openxmlformats.org/presentationml/2006/ole">
            <p:oleObj spid="_x0000_s2060" name="Rovnice" r:id="rId6" imgW="355292" imgH="393359" progId="Equation.3">
              <p:embed/>
            </p:oleObj>
          </a:graphicData>
        </a:graphic>
      </p:graphicFrame>
      <p:sp>
        <p:nvSpPr>
          <p:cNvPr id="164888" name="Rectangle 24"/>
          <p:cNvSpPr>
            <a:spLocks noChangeArrowheads="1"/>
          </p:cNvSpPr>
          <p:nvPr/>
        </p:nvSpPr>
        <p:spPr bwMode="auto">
          <a:xfrm>
            <a:off x="5722938" y="4164013"/>
            <a:ext cx="60325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:2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64889" name="Rectangle 25"/>
          <p:cNvSpPr>
            <a:spLocks noChangeArrowheads="1"/>
          </p:cNvSpPr>
          <p:nvPr/>
        </p:nvSpPr>
        <p:spPr bwMode="auto">
          <a:xfrm>
            <a:off x="5753100" y="5073650"/>
            <a:ext cx="603250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:2</a:t>
            </a:r>
            <a:endParaRPr lang="cs-CZ" sz="4400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164890" name="Object 26"/>
          <p:cNvGraphicFramePr>
            <a:graphicFrameLocks noChangeAspect="1"/>
          </p:cNvGraphicFramePr>
          <p:nvPr/>
        </p:nvGraphicFramePr>
        <p:xfrm>
          <a:off x="6411913" y="3933825"/>
          <a:ext cx="966787" cy="1660525"/>
        </p:xfrm>
        <a:graphic>
          <a:graphicData uri="http://schemas.openxmlformats.org/presentationml/2006/ole">
            <p:oleObj spid="_x0000_s2061" name="Rovnice" r:id="rId7" imgW="228501" imgH="393529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nimBg="1"/>
      <p:bldP spid="164867" grpId="0"/>
      <p:bldP spid="164869" grpId="0"/>
      <p:bldP spid="164882" grpId="0"/>
      <p:bldP spid="164883" grpId="0"/>
      <p:bldP spid="164885" grpId="0"/>
      <p:bldP spid="164886" grpId="0"/>
      <p:bldP spid="164888" grpId="0"/>
      <p:bldP spid="1648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/>
            <a:r>
              <a:rPr lang="sk-SK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Kráťme  zlomky do základného tvaru:</a:t>
            </a:r>
            <a:br>
              <a:rPr lang="sk-SK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sk-SK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5012555"/>
              </p:ext>
            </p:extLst>
          </p:nvPr>
        </p:nvGraphicFramePr>
        <p:xfrm>
          <a:off x="762000" y="1676400"/>
          <a:ext cx="971550" cy="1116012"/>
        </p:xfrm>
        <a:graphic>
          <a:graphicData uri="http://schemas.openxmlformats.org/presentationml/2006/ole">
            <p:oleObj spid="_x0000_s4110" name="Rovnica" r:id="rId4" imgW="342751" imgH="393529" progId="Equation.3">
              <p:embed/>
            </p:oleObj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62118068"/>
              </p:ext>
            </p:extLst>
          </p:nvPr>
        </p:nvGraphicFramePr>
        <p:xfrm>
          <a:off x="717550" y="3124200"/>
          <a:ext cx="1187450" cy="1116013"/>
        </p:xfrm>
        <a:graphic>
          <a:graphicData uri="http://schemas.openxmlformats.org/presentationml/2006/ole">
            <p:oleObj spid="_x0000_s4111" name="Rovnica" r:id="rId5" imgW="418918" imgH="393529" progId="Equation.3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2760230"/>
              </p:ext>
            </p:extLst>
          </p:nvPr>
        </p:nvGraphicFramePr>
        <p:xfrm>
          <a:off x="793750" y="4508500"/>
          <a:ext cx="1187450" cy="1116013"/>
        </p:xfrm>
        <a:graphic>
          <a:graphicData uri="http://schemas.openxmlformats.org/presentationml/2006/ole">
            <p:oleObj spid="_x0000_s4112" name="Rovnica" r:id="rId6" imgW="418918" imgH="393529" progId="Equation.3">
              <p:embed/>
            </p:oleObj>
          </a:graphicData>
        </a:graphic>
      </p:graphicFrame>
      <p:graphicFrame>
        <p:nvGraphicFramePr>
          <p:cNvPr id="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37553591"/>
              </p:ext>
            </p:extLst>
          </p:nvPr>
        </p:nvGraphicFramePr>
        <p:xfrm>
          <a:off x="4745037" y="1628775"/>
          <a:ext cx="969963" cy="1116013"/>
        </p:xfrm>
        <a:graphic>
          <a:graphicData uri="http://schemas.openxmlformats.org/presentationml/2006/ole">
            <p:oleObj spid="_x0000_s4113" name="Rovnica" r:id="rId7" imgW="342751" imgH="393529" progId="Equation.3">
              <p:embed/>
            </p:oleObj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4556992"/>
              </p:ext>
            </p:extLst>
          </p:nvPr>
        </p:nvGraphicFramePr>
        <p:xfrm>
          <a:off x="4745038" y="3124200"/>
          <a:ext cx="969962" cy="1116013"/>
        </p:xfrm>
        <a:graphic>
          <a:graphicData uri="http://schemas.openxmlformats.org/presentationml/2006/ole">
            <p:oleObj spid="_x0000_s4114" name="Rovnica" r:id="rId8" imgW="342751" imgH="393529" progId="Equation.3">
              <p:embed/>
            </p:oleObj>
          </a:graphicData>
        </a:graphic>
      </p:graphicFrame>
      <p:graphicFrame>
        <p:nvGraphicFramePr>
          <p:cNvPr id="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1985943"/>
              </p:ext>
            </p:extLst>
          </p:nvPr>
        </p:nvGraphicFramePr>
        <p:xfrm>
          <a:off x="4821238" y="4572000"/>
          <a:ext cx="969962" cy="1116012"/>
        </p:xfrm>
        <a:graphic>
          <a:graphicData uri="http://schemas.openxmlformats.org/presentationml/2006/ole">
            <p:oleObj spid="_x0000_s4115" name="Rovnica" r:id="rId9" imgW="342751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sk-SK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Ak chceme upraviť dva alebo viacero zlomkov  na zlomky s rovnakým menovateľom, tak zlomky musíme rozšíriť. </a:t>
            </a:r>
          </a:p>
          <a:p>
            <a:pPr>
              <a:buNone/>
            </a:pPr>
            <a:endParaRPr lang="sk-SK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sk-SK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Rozširovanie zlomkov: </a:t>
            </a:r>
          </a:p>
          <a:p>
            <a:pPr>
              <a:buNone/>
            </a:pPr>
            <a:endParaRPr lang="sk-SK" b="1" i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Hodnota zlomku sa nezmení, ak vynásobíme čitateľa a menovateľa zlomku tým istým číslom rôznym od nuly.</a:t>
            </a:r>
          </a:p>
          <a:p>
            <a:pPr>
              <a:buNone/>
            </a:pPr>
            <a:endParaRPr lang="sk-SK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Úprava zlomkov na zlomky </a:t>
            </a:r>
            <a:br>
              <a:rPr lang="sk-SK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 rovnakým menovateľom:</a:t>
            </a:r>
            <a:endParaRPr lang="sk-SK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2362200" y="609600"/>
          <a:ext cx="4256087" cy="2028825"/>
        </p:xfrm>
        <a:graphic>
          <a:graphicData uri="http://schemas.openxmlformats.org/presentationml/2006/ole">
            <p:oleObj spid="_x0000_s6148" name="Rovnica" r:id="rId4" imgW="825500" imgH="393700" progId="Equation.3">
              <p:embed/>
            </p:oleObj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3048000"/>
            <a:ext cx="34290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3048000"/>
            <a:ext cx="34290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sk-SK" sz="6000" dirty="0" smtClean="0"/>
              <a:t>   </a:t>
            </a:r>
            <a:r>
              <a:rPr lang="sk-SK" sz="6000" dirty="0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r>
              <a:rPr lang="sk-SK" sz="2000" dirty="0" smtClean="0">
                <a:solidFill>
                  <a:srgbClr val="C00000"/>
                </a:solidFill>
                <a:latin typeface="Arial Black" pitchFamily="34" charset="0"/>
              </a:rPr>
              <a:t>.5</a:t>
            </a:r>
            <a:r>
              <a:rPr lang="sk-SK" sz="6000" dirty="0" smtClean="0">
                <a:solidFill>
                  <a:schemeClr val="bg1"/>
                </a:solidFill>
                <a:latin typeface="Arial Black" pitchFamily="34" charset="0"/>
              </a:rPr>
              <a:t>     15</a:t>
            </a:r>
          </a:p>
          <a:p>
            <a:pPr>
              <a:buNone/>
            </a:pPr>
            <a:r>
              <a:rPr lang="sk-SK" sz="6000" dirty="0" smtClean="0">
                <a:solidFill>
                  <a:schemeClr val="bg1"/>
                </a:solidFill>
                <a:latin typeface="Arial Black" pitchFamily="34" charset="0"/>
              </a:rPr>
              <a:t>  4</a:t>
            </a:r>
            <a:r>
              <a:rPr lang="sk-SK" sz="2000" dirty="0" smtClean="0">
                <a:solidFill>
                  <a:srgbClr val="C00000"/>
                </a:solidFill>
                <a:latin typeface="Arial Black" pitchFamily="34" charset="0"/>
              </a:rPr>
              <a:t>.5</a:t>
            </a:r>
            <a:r>
              <a:rPr lang="sk-SK" sz="6000" dirty="0" smtClean="0">
                <a:solidFill>
                  <a:schemeClr val="bg1"/>
                </a:solidFill>
                <a:latin typeface="Arial Black" pitchFamily="34" charset="0"/>
              </a:rPr>
              <a:t>	   20</a:t>
            </a:r>
          </a:p>
          <a:p>
            <a:pPr>
              <a:buNone/>
            </a:pPr>
            <a:r>
              <a:rPr lang="sk-SK" sz="6000" dirty="0" smtClean="0">
                <a:solidFill>
                  <a:schemeClr val="bg1"/>
                </a:solidFill>
                <a:latin typeface="Arial Black" pitchFamily="34" charset="0"/>
              </a:rPr>
              <a:t>  2</a:t>
            </a:r>
            <a:r>
              <a:rPr lang="sk-SK" sz="2000" dirty="0" smtClean="0">
                <a:solidFill>
                  <a:srgbClr val="C00000"/>
                </a:solidFill>
                <a:latin typeface="Arial Black" pitchFamily="34" charset="0"/>
              </a:rPr>
              <a:t>.2</a:t>
            </a:r>
            <a:r>
              <a:rPr lang="sk-SK" sz="6000" dirty="0" smtClean="0">
                <a:solidFill>
                  <a:schemeClr val="bg1"/>
                </a:solidFill>
                <a:latin typeface="Arial Black" pitchFamily="34" charset="0"/>
              </a:rPr>
              <a:t>      4</a:t>
            </a:r>
          </a:p>
          <a:p>
            <a:pPr>
              <a:buNone/>
            </a:pPr>
            <a:r>
              <a:rPr lang="sk-SK" sz="6000" dirty="0" smtClean="0">
                <a:solidFill>
                  <a:schemeClr val="bg1"/>
                </a:solidFill>
                <a:latin typeface="Arial Black" pitchFamily="34" charset="0"/>
              </a:rPr>
              <a:t> 10</a:t>
            </a:r>
            <a:r>
              <a:rPr lang="sk-SK" sz="2000" dirty="0" smtClean="0">
                <a:solidFill>
                  <a:srgbClr val="C00000"/>
                </a:solidFill>
                <a:latin typeface="Arial Black" pitchFamily="34" charset="0"/>
              </a:rPr>
              <a:t>.2</a:t>
            </a:r>
            <a:r>
              <a:rPr lang="sk-SK" sz="6000" dirty="0" smtClean="0">
                <a:solidFill>
                  <a:schemeClr val="bg1"/>
                </a:solidFill>
                <a:latin typeface="Arial Black" pitchFamily="34" charset="0"/>
              </a:rPr>
              <a:t>	   20</a:t>
            </a:r>
            <a:endParaRPr lang="sk-SK" sz="6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k-SK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Upravme  dva zlomky na zlomky</a:t>
            </a:r>
            <a:br>
              <a:rPr lang="sk-SK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 rovnakým menovateľom</a:t>
            </a:r>
            <a:r>
              <a:rPr lang="sk-SK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sk-SK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Rovná spojnica 4"/>
          <p:cNvCxnSpPr/>
          <p:nvPr/>
        </p:nvCxnSpPr>
        <p:spPr>
          <a:xfrm>
            <a:off x="838200" y="2438400"/>
            <a:ext cx="1066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2209800" y="22860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2209800" y="2590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2819400" y="2438400"/>
            <a:ext cx="1524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762000" y="4419600"/>
            <a:ext cx="1143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>
            <a:off x="2819400" y="4419600"/>
            <a:ext cx="160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nica 18"/>
          <p:cNvCxnSpPr/>
          <p:nvPr/>
        </p:nvCxnSpPr>
        <p:spPr>
          <a:xfrm>
            <a:off x="2286000" y="42672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>
            <a:off x="2286000" y="4495800"/>
            <a:ext cx="228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240</TotalTime>
  <Words>172</Words>
  <Application>Microsoft Office PowerPoint</Application>
  <PresentationFormat>Prezentácia na obrazovke (4:3)</PresentationFormat>
  <Paragraphs>80</Paragraphs>
  <Slides>15</Slides>
  <Notes>14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Papier</vt:lpstr>
      <vt:lpstr>Rovnice</vt:lpstr>
      <vt:lpstr>Rovnica</vt:lpstr>
      <vt:lpstr>Equation</vt:lpstr>
      <vt:lpstr>Microsoft Equation 3.0</vt:lpstr>
      <vt:lpstr>Zlomky </vt:lpstr>
      <vt:lpstr>Z čoho sa skladá zlomok?</vt:lpstr>
      <vt:lpstr>Čitateľ predstavuje číslo, koľko z celku vyberáme.  Menovateľ predstavuje číslo, na koľko častí sa celok delí.  Zlomková čiara nahrádza znamienko delenia.  </vt:lpstr>
      <vt:lpstr>Úprava zlomku na základný tvar </vt:lpstr>
      <vt:lpstr>Snímka 5</vt:lpstr>
      <vt:lpstr>Kráťme  zlomky do základného tvaru: </vt:lpstr>
      <vt:lpstr>Úprava zlomkov na zlomky  s rovnakým menovateľom:</vt:lpstr>
      <vt:lpstr>Snímka 8</vt:lpstr>
      <vt:lpstr>Upravme  dva zlomky na zlomky  s rovnakým menovateľom:</vt:lpstr>
      <vt:lpstr>Precvičme si to:</vt:lpstr>
      <vt:lpstr>Riešenie:</vt:lpstr>
      <vt:lpstr>Porovnajme zlomky:</vt:lpstr>
      <vt:lpstr>Porovnajme zlomky:</vt:lpstr>
      <vt:lpstr>Porovnajme zlomky: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Silvia</dc:creator>
  <cp:lastModifiedBy>Silvia</cp:lastModifiedBy>
  <cp:revision>29</cp:revision>
  <dcterms:created xsi:type="dcterms:W3CDTF">2013-01-18T13:30:11Z</dcterms:created>
  <dcterms:modified xsi:type="dcterms:W3CDTF">2014-10-18T13:55:14Z</dcterms:modified>
</cp:coreProperties>
</file>